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</p:sldIdLst>
  <p:sldSz cx="9144000" cy="6858000" type="screen4x3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236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2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772" y="839776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2025</a:t>
            </a:r>
            <a:r>
              <a:rPr lang="zh-CN" altLang="en-US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级新生大学英语分级</a:t>
            </a:r>
            <a:r>
              <a:rPr lang="zh-CN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考试说明</a:t>
            </a:r>
            <a:endParaRPr lang="zh-CN" alt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70638" y="3308355"/>
            <a:ext cx="6400800" cy="1752600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2025</a:t>
            </a:r>
            <a:r>
              <a:rPr lang="zh-CN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年</a:t>
            </a:r>
            <a:r>
              <a:rPr lang="en-US" altLang="zh-CN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9</a:t>
            </a:r>
            <a:r>
              <a:rPr lang="zh-CN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charset="0"/>
                <a:cs typeface="Times New Roman" panose="02020603050405020304" charset="0"/>
              </a:rPr>
              <a:t>月</a:t>
            </a:r>
            <a:endParaRPr lang="zh-CN" alt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665" y="332720"/>
            <a:ext cx="8892480" cy="5786478"/>
          </a:xfrm>
        </p:spPr>
        <p:txBody>
          <a:bodyPr>
            <a:normAutofit fontScale="90000" lnSpcReduction="20000"/>
          </a:bodyPr>
          <a:lstStyle/>
          <a:p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考试时间：</a:t>
            </a:r>
            <a:r>
              <a:rPr lang="en-US" altLang="zh-CN" sz="3200" dirty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9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月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10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日（星期三）</a:t>
            </a:r>
            <a:endParaRPr lang="en-US" alt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en-US" altLang="zh-CN" sz="3200" dirty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	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	     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第一场：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14:00—15:30</a:t>
            </a:r>
            <a:endParaRPr lang="en-US" alt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                        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第二场：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16:00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—17:30</a:t>
            </a:r>
            <a:endParaRPr lang="en-US" alt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考试时长：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9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0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分钟 </a:t>
            </a:r>
            <a:endParaRPr lang="en-US" alt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3200" dirty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满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         分： 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100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分</a:t>
            </a:r>
            <a:endParaRPr lang="en-US" alt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题         型：</a:t>
            </a:r>
            <a:endParaRPr lang="en-US" alt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一、听力（第一场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14:30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开始，第二场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16:30</a:t>
            </a:r>
            <a:r>
              <a:rPr lang="zh-CN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开始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） </a:t>
            </a:r>
            <a:endParaRPr lang="zh-CN" altLang="en-US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        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A. 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对话（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8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段短对话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+2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段长对话）</a:t>
            </a:r>
            <a:endParaRPr lang="zh-CN" altLang="en-US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109855" indent="0">
              <a:buNone/>
            </a:pP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B. </a:t>
            </a:r>
            <a:r>
              <a:rPr 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短文（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篇短文</a:t>
            </a:r>
            <a:r>
              <a:rPr 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）</a:t>
            </a:r>
            <a:endParaRPr lang="zh-CN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109855" indent="0">
              <a:buNone/>
            </a:pP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二、词汇语法单选</a:t>
            </a:r>
            <a:endParaRPr lang="zh-CN" altLang="en-US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三、阅读 </a:t>
            </a:r>
            <a:endParaRPr lang="zh-CN" altLang="en-US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         A. 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完形填空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15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选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10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篇）</a:t>
            </a:r>
            <a:endParaRPr lang="zh-CN" altLang="en-US" sz="3200" dirty="0" smtClean="0">
              <a:solidFill>
                <a:srgbClr val="000066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109855" indent="0">
              <a:buNone/>
            </a:pP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        B. </a:t>
            </a:r>
            <a:r>
              <a:rPr lang="zh-CN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仔细阅读（</a:t>
            </a:r>
            <a:r>
              <a:rPr lang="en-US" altLang="zh-CN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zh-CN" altLang="en-US" sz="3200" dirty="0" smtClean="0">
                <a:solidFill>
                  <a:srgbClr val="000066"/>
                </a:solidFill>
                <a:latin typeface="Times New Roman" panose="02020603050405020304" charset="0"/>
                <a:cs typeface="Times New Roman" panose="02020603050405020304" charset="0"/>
              </a:rPr>
              <a:t>篇）</a:t>
            </a:r>
            <a:endParaRPr lang="en-US" altLang="zh-CN" sz="3600" dirty="0" smtClean="0">
              <a:solidFill>
                <a:srgbClr val="000066"/>
              </a:solidFill>
            </a:endParaRPr>
          </a:p>
          <a:p>
            <a:endParaRPr lang="zh-CN" altLang="en-US" sz="3600" dirty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295" y="404495"/>
            <a:ext cx="8996045" cy="421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</a:rPr>
              <a:t>Part I: Listening  Comprehension (35 points, 25 minutes)</a:t>
            </a:r>
            <a:endParaRPr lang="en-US" altLang="zh-CN" sz="2400" b="1" dirty="0">
              <a:solidFill>
                <a:srgbClr val="0000CC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</a:rPr>
              <a:t>      Section 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A </a:t>
            </a: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</a:rPr>
              <a:t> C</a:t>
            </a: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onversation</a:t>
            </a: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</a:rPr>
              <a:t>s (15 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points, 1 point each)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题号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-15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      Section B  Passages  </a:t>
            </a: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(20 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points, 2 points each)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题号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16-25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</a:rPr>
              <a:t>      </a:t>
            </a:r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Part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II: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Vocabulary &amp; Structure (20 points,  15 minutes)</a:t>
            </a:r>
            <a:endParaRPr lang="en-US" altLang="zh-CN" sz="2400" b="1" dirty="0">
              <a:solidFill>
                <a:srgbClr val="0000CC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 point each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题号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26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-45</a:t>
            </a:r>
            <a:endParaRPr lang="en-US" altLang="zh-CN" sz="2400" b="1" dirty="0">
              <a:solidFill>
                <a:srgbClr val="0000CC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altLang="zh-CN" sz="2400" b="1" dirty="0">
              <a:solidFill>
                <a:srgbClr val="0000CC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2400" b="1" dirty="0" smtClean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Part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III: 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Reading Comprehension (45 points, 50 minutes )</a:t>
            </a:r>
            <a:endParaRPr lang="en-US" altLang="zh-CN" sz="2400" b="1" dirty="0">
              <a:solidFill>
                <a:srgbClr val="0000CC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Section 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  </a:t>
            </a: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Banked Cloze </a:t>
            </a:r>
            <a:r>
              <a:rPr lang="en-US" altLang="zh-CN" sz="24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(15 points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1.5 points each)</a:t>
            </a: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题号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47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-56</a:t>
            </a:r>
            <a:endParaRPr lang="en-US" altLang="zh-CN" sz="2400" b="1" dirty="0">
              <a:solidFill>
                <a:srgbClr val="0000CC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indent="0"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rgbClr val="0000CC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</a:t>
            </a:r>
            <a:r>
              <a:rPr lang="en-US" altLang="zh-CN" sz="24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Section </a:t>
            </a: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B   Reading in depth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30 points,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point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each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题号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5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7-71</a:t>
            </a:r>
            <a:endParaRPr lang="en-US" altLang="zh-CN" sz="2400" dirty="0" smtClean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800" b="1" dirty="0">
                <a:solidFill>
                  <a:srgbClr val="0000CC"/>
                </a:solidFill>
              </a:rPr>
              <a:t> 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705" y="908685"/>
            <a:ext cx="8768715" cy="59404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28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考试准备：</a:t>
            </a:r>
            <a:endParaRPr lang="en-US" altLang="zh-CN" sz="2800" b="1" dirty="0" smtClean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1. 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带好证件和文具：身份证、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学生证或一卡通；</a:t>
            </a:r>
            <a:endParaRPr lang="zh-CN" altLang="en-US" sz="28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2B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铅笔、黑色签字笔。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800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2. 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仔细阅读试题册封面的机涂卡填涂须知，尤其注意：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）正确填写自己的学院、班级和姓名。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）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考号为学号，须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左起顶格用签字笔填写在机读卡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相应的方格里，并在下面的对应数字上用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2B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铅笔涂黑。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涂黑要准确、标准。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0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和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一定不要涂混。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3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）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根据自己的试卷类型，用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2B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铅笔把试卷种类一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栏相应的字母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A/B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涂黑。考试科目和级别无须填涂。</a:t>
            </a:r>
            <a:endParaRPr lang="zh-CN" altLang="en-US" sz="28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4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）如试卷类型、考号填涂出错，机器无法判阅，记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为零分，不予复查，后果由考生本人负责。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zh-CN" altLang="en-US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CN" sz="28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altLang="zh-CN" b="1" dirty="0" smtClean="0">
              <a:solidFill>
                <a:srgbClr val="000066"/>
              </a:solidFill>
            </a:endParaRPr>
          </a:p>
          <a:p>
            <a:pPr marL="514350" indent="-514350">
              <a:buAutoNum type="arabicPeriod"/>
            </a:pPr>
            <a:endParaRPr lang="zh-CN" altLang="en-US" b="1" dirty="0">
              <a:solidFill>
                <a:srgbClr val="000066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1455" y="28893"/>
            <a:ext cx="8229600" cy="1143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注意事项</a:t>
            </a:r>
            <a:endParaRPr lang="zh-CN" alt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6870" y="356870"/>
            <a:ext cx="8733155" cy="576897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CN" altLang="en-US" sz="3200" b="1" dirty="0" smtClean="0">
                <a:solidFill>
                  <a:srgbClr val="FF0000"/>
                </a:solidFill>
              </a:rPr>
              <a:t>考试期间：</a:t>
            </a:r>
            <a:endParaRPr lang="en-US" altLang="zh-CN" sz="2800" b="1" dirty="0" smtClean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1.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</a:rPr>
              <a:t>第一场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4:30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播放听力；第二场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16:30</a:t>
            </a:r>
            <a:r>
              <a:rPr lang="zh-CN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播放听力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。</a:t>
            </a:r>
            <a:endParaRPr lang="zh-CN" altLang="en-US" sz="28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考试开始可先做听力之外的其它题型。</a:t>
            </a:r>
            <a:endParaRPr lang="zh-CN" altLang="en-US" sz="28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 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听力中间的停顿时间为答题时间，请仔细答题、耐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心等待。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 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请务必对应题号填涂，试卷第</a:t>
            </a:r>
            <a:r>
              <a:rPr lang="en-US" alt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46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题不必填涂。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4.  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所有答案以填涂在机读卡上为准，做在试题册上无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效。请在</a:t>
            </a:r>
            <a:r>
              <a:rPr lang="zh-CN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考试结束前</a:t>
            </a:r>
            <a:r>
              <a:rPr lang="zh-CN" altLang="en-US" sz="2800" dirty="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完成机读卡的填涂。</a:t>
            </a:r>
            <a:endParaRPr lang="en-US" altLang="zh-CN" sz="2800" dirty="0" smtClean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en-US" altLang="zh-CN" sz="2800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5.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听力考试结束后方可提前交卷；考试结束前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10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分钟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0" indent="0">
              <a:buNone/>
            </a:pP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</a:t>
            </a:r>
            <a:r>
              <a:rPr lang="zh-CN" alt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不允许提前交卷。</a:t>
            </a: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endParaRPr lang="zh-CN" altLang="en-US" sz="2800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476672"/>
            <a:ext cx="7572428" cy="4525963"/>
          </a:xfrm>
        </p:spPr>
        <p:txBody>
          <a:bodyPr/>
          <a:lstStyle/>
          <a:p>
            <a:pPr>
              <a:buNone/>
            </a:pPr>
            <a:r>
              <a:rPr lang="zh-CN" altLang="en-US" sz="3200" b="1" dirty="0" smtClean="0">
                <a:solidFill>
                  <a:srgbClr val="FF0000"/>
                </a:solidFill>
              </a:rPr>
              <a:t>考试结束：</a:t>
            </a:r>
            <a:endParaRPr lang="en-US" altLang="zh-CN" b="1" dirty="0" smtClean="0">
              <a:solidFill>
                <a:srgbClr val="000066"/>
              </a:solidFill>
            </a:endParaRPr>
          </a:p>
          <a:p>
            <a:endParaRPr lang="en-US" altLang="zh-CN" b="1" dirty="0" smtClean="0">
              <a:solidFill>
                <a:srgbClr val="000066"/>
              </a:solidFill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1.</a:t>
            </a: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考试结束立即停笔，坐在座位上等待监考老师</a:t>
            </a: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endParaRPr lang="en-US" altLang="zh-CN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收取机读卡及试题册。不允许交头接耳。</a:t>
            </a:r>
            <a:endParaRPr lang="en-US" altLang="zh-CN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2. 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等待监考老师清点完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机读卡及试题册</a:t>
            </a: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后通知离</a:t>
            </a:r>
            <a:endParaRPr lang="zh-CN" altLang="en-US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zh-CN" alt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    场方可离开座位。</a:t>
            </a:r>
            <a:endParaRPr lang="zh-CN" altLang="en-US" dirty="0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2000240"/>
            <a:ext cx="8229600" cy="11430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altLang="zh-CN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rPr>
              <a:t>Good Luck</a:t>
            </a:r>
            <a:r>
              <a:rPr lang="zh-CN" altLang="en-US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rPr>
              <a:t>！</a:t>
            </a:r>
            <a:endParaRPr lang="zh-CN" alt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26" name="Picture 2" descr="http://p3.pstatp.com/large/15d00005a255b21e48b7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43042" y="3000372"/>
            <a:ext cx="5643602" cy="2428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commondata" val="eyJoZGlkIjoiMTQxMDJkZmQzOGI1YzMyZjYxODcwYzk4MWJkZjNkODM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1351</Words>
  <Application>WPS 演示</Application>
  <PresentationFormat>全屏显示(4:3)</PresentationFormat>
  <Paragraphs>71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宋体</vt:lpstr>
      <vt:lpstr>Wingdings</vt:lpstr>
      <vt:lpstr>Wingdings 3</vt:lpstr>
      <vt:lpstr>Verdana</vt:lpstr>
      <vt:lpstr>Wingdings 2</vt:lpstr>
      <vt:lpstr>Times New Roman</vt:lpstr>
      <vt:lpstr>Comic Sans MS</vt:lpstr>
      <vt:lpstr>Lucida Sans Unicode</vt:lpstr>
      <vt:lpstr>黑体</vt:lpstr>
      <vt:lpstr>微软雅黑</vt:lpstr>
      <vt:lpstr>Arial Unicode MS</vt:lpstr>
      <vt:lpstr>Calibri</vt:lpstr>
      <vt:lpstr>聚合</vt:lpstr>
      <vt:lpstr>2024级新生大学英语分级考试说明</vt:lpstr>
      <vt:lpstr>PowerPoint 演示文稿</vt:lpstr>
      <vt:lpstr>PowerPoint 演示文稿</vt:lpstr>
      <vt:lpstr>注意事项</vt:lpstr>
      <vt:lpstr>PowerPoint 演示文稿</vt:lpstr>
      <vt:lpstr>PowerPoint 演示文稿</vt:lpstr>
      <vt:lpstr>Good Luck！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WU Meng</cp:lastModifiedBy>
  <cp:revision>87</cp:revision>
  <dcterms:created xsi:type="dcterms:W3CDTF">2020-09-02T08:58:00Z</dcterms:created>
  <dcterms:modified xsi:type="dcterms:W3CDTF">2025-09-08T05:19:37Z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D786906710934D79A7B39FB09D9384A7_12</vt:lpwstr>
  </property>
</Properties>
</file>